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45"/>
    <p:restoredTop sz="96197"/>
  </p:normalViewPr>
  <p:slideViewPr>
    <p:cSldViewPr snapToGrid="0">
      <p:cViewPr varScale="1">
        <p:scale>
          <a:sx n="106" d="100"/>
          <a:sy n="106" d="100"/>
        </p:scale>
        <p:origin x="192" y="560"/>
      </p:cViewPr>
      <p:guideLst/>
    </p:cSldViewPr>
  </p:slideViewPr>
  <p:outlineViewPr>
    <p:cViewPr>
      <p:scale>
        <a:sx n="33" d="100"/>
        <a:sy n="33" d="100"/>
      </p:scale>
      <p:origin x="0" y="-8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07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41F57-5DCF-F622-FFF4-7F672C4678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458EA-9760-4E4D-B4FB-B81D9CC2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01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57596-0AC0-164A-81A1-D82FE8FD7213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3ACCE-61DE-C248-BA54-19131365E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0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6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9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28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70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11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3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59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6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09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96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3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6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2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48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ACCE-61DE-C248-BA54-19131365E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9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2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9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229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93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10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69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9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9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8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1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2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98877-E79E-1648-AC24-D98DA862713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3E75CFD-1367-4146-8A37-799AB8495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3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lluminate.google.com/explor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lluminate.google.com/creat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lluminate.google.com/libra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lluminate.google.com/library?play=E6L2jv_kOAe5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lluminate.google.com/creat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la.u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visla.us/project/1323497436236271616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nica_d_lee@txstate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BCD9-4629-DC59-0594-8F4C3D169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magic: crafting student-friendly content with ease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665BD-5A05-4329-DF4B-C7F2E82EF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Anica Lee</a:t>
            </a:r>
          </a:p>
          <a:p>
            <a:r>
              <a:rPr lang="en-US" dirty="0"/>
              <a:t>Associate Professor of Instruction</a:t>
            </a:r>
          </a:p>
          <a:p>
            <a:r>
              <a:rPr lang="en-US" dirty="0"/>
              <a:t>Department of Biology</a:t>
            </a:r>
          </a:p>
        </p:txBody>
      </p:sp>
    </p:spTree>
    <p:extLst>
      <p:ext uri="{BB962C8B-B14F-4D97-AF65-F5344CB8AC3E}">
        <p14:creationId xmlns:p14="http://schemas.microsoft.com/office/powerpoint/2010/main" val="172259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Freeform 6">
            <a:extLst>
              <a:ext uri="{FF2B5EF4-FFF2-40B4-BE49-F238E27FC236}">
                <a16:creationId xmlns:a16="http://schemas.microsoft.com/office/drawing/2014/main" id="{DB5BC99D-7BEA-4F13-B82B-A956E2D0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818F2374-3748-4C79-88A1-6C18A6417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20E5001-0309-4FB1-8691-EF57C3C3C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BDF95FB9-C251-4D29-BBE2-714AD29C4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95D1A94D-2841-4A75-9906-6A1C98C9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BFA6B578-B0A9-49F5-B6D8-6734E0FC4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42DBF6C1-9F9B-4D17-8E11-5D32E6F3A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20E36A36-EA76-4391-BBCA-32A4C6E38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62A93E4D-AC37-4E0F-9489-07877083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F4A959CB-A689-4DAF-BDBC-E1AE99836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EF043801-E597-420D-BE4D-A87BE0E82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37BC1C18-9801-45F3-852F-71215489B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3C3C206E-1BCA-4964-AA53-93B0A4F23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95CF0A33-36A2-4952-8CBB-8D167E530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DE9E531A-DFEE-4557-B69B-FECEA8403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3D38A9-81D6-AC3C-C502-E69243A79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3767328"/>
            <a:ext cx="8915399" cy="19246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Chat GPT Output #4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4EBA3BA-A453-48A2-98AB-DF33F9FF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931D9F45-F120-4EB4-8DF3-85CC5DAA5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74DCE197-0775-4E72-BE5F-024C4CD27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F10B1797-D51C-445E-A976-0EED5B0E4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C6BECD9F-EFAC-446D-BDED-4203FB6AE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49697FAD-D6FB-47D9-ACB3-52E12ABA7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F832FED6-5104-42C3-8ED2-D4D98947D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3">
              <a:extLst>
                <a:ext uri="{FF2B5EF4-FFF2-40B4-BE49-F238E27FC236}">
                  <a16:creationId xmlns:a16="http://schemas.microsoft.com/office/drawing/2014/main" id="{A8E7BBC4-CDB9-4075-B3E9-F4D290655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C04CF24C-4C37-4227-8176-45E814CF7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428A7905-4F2E-414E-823A-95D47DA82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BCEA7074-F816-4D2F-8787-0F09A99B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FC896ECA-F8DD-4599-8597-68FE05089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8">
              <a:extLst>
                <a:ext uri="{FF2B5EF4-FFF2-40B4-BE49-F238E27FC236}">
                  <a16:creationId xmlns:a16="http://schemas.microsoft.com/office/drawing/2014/main" id="{FFF3F729-4DBB-4646-B708-D731E63B6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96D3F72-8C35-4823-B4C2-EA22DEB78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Chat GPT Group assignment 1">
            <a:extLst>
              <a:ext uri="{FF2B5EF4-FFF2-40B4-BE49-F238E27FC236}">
                <a16:creationId xmlns:a16="http://schemas.microsoft.com/office/drawing/2014/main" id="{A07A1D24-3276-7970-68AD-9CA73072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85" y="663864"/>
            <a:ext cx="5476042" cy="3080272"/>
          </a:xfrm>
          <a:prstGeom prst="rect">
            <a:avLst/>
          </a:prstGeom>
        </p:spPr>
      </p:pic>
      <p:pic>
        <p:nvPicPr>
          <p:cNvPr id="7" name="Picture 6" descr="Chat GPT Group assignment 2">
            <a:extLst>
              <a:ext uri="{FF2B5EF4-FFF2-40B4-BE49-F238E27FC236}">
                <a16:creationId xmlns:a16="http://schemas.microsoft.com/office/drawing/2014/main" id="{E85B3085-8079-7A1D-CFF1-A530E1DB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173" y="663864"/>
            <a:ext cx="5895260" cy="3080272"/>
          </a:xfrm>
          <a:prstGeom prst="rect">
            <a:avLst/>
          </a:prstGeom>
        </p:spPr>
      </p:pic>
      <p:sp>
        <p:nvSpPr>
          <p:cNvPr id="115" name="Freeform 33">
            <a:extLst>
              <a:ext uri="{FF2B5EF4-FFF2-40B4-BE49-F238E27FC236}">
                <a16:creationId xmlns:a16="http://schemas.microsoft.com/office/drawing/2014/main" id="{BA7E4741-64AE-4E47-91DE-32CFD0FF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588986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BB3E-59B4-863A-A86A-69F46EDC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 dirty="0"/>
              <a:t>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70919-A108-C9F4-35AD-EB7C6004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905" y="1748589"/>
            <a:ext cx="4717823" cy="416263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Is there material your students are struggling with, and you are struggling with creating an engaging Formative assignment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Go to </a:t>
            </a:r>
            <a:r>
              <a:rPr lang="en-US" sz="2400" dirty="0">
                <a:solidFill>
                  <a:srgbClr val="000000"/>
                </a:solidFill>
                <a:hlinkClick r:id="rId3"/>
              </a:rPr>
              <a:t>https://chatgpt.com/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Ask ChatGPT for help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 descr="Chat GPT QR code">
            <a:extLst>
              <a:ext uri="{FF2B5EF4-FFF2-40B4-BE49-F238E27FC236}">
                <a16:creationId xmlns:a16="http://schemas.microsoft.com/office/drawing/2014/main" id="{9B6F4D2F-6752-BAD8-62C5-50144D8E7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856" y="645106"/>
            <a:ext cx="5247747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6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9579-2F0A-7AF8-60A1-390DD74E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Illuminate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6F91D-7A16-F65D-7D15-32ED03577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297" y="2133600"/>
            <a:ext cx="9646315" cy="3777622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90000"/>
              </a:lnSpc>
            </a:pPr>
            <a:r>
              <a:rPr lang="en-US" sz="2600" dirty="0"/>
              <a:t>Google Illuminate is an AI tool that transforms academic research papers into podcast-style audio discussions</a:t>
            </a:r>
          </a:p>
          <a:p>
            <a:pPr lvl="1">
              <a:lnSpc>
                <a:spcPct val="90000"/>
              </a:lnSpc>
            </a:pPr>
            <a:r>
              <a:rPr lang="en-US" sz="3200" b="1" i="0" dirty="0">
                <a:solidFill>
                  <a:srgbClr val="242424"/>
                </a:solidFill>
                <a:effectLst/>
              </a:rPr>
              <a:t>Usages</a:t>
            </a:r>
          </a:p>
          <a:p>
            <a:pPr lvl="2">
              <a:lnSpc>
                <a:spcPct val="90000"/>
              </a:lnSpc>
            </a:pPr>
            <a:r>
              <a:rPr lang="en-US" sz="3000" b="1" i="0" dirty="0">
                <a:solidFill>
                  <a:srgbClr val="242424"/>
                </a:solidFill>
                <a:effectLst/>
              </a:rPr>
              <a:t>Audio Summaries:</a:t>
            </a:r>
            <a:r>
              <a:rPr lang="en-US" sz="3000" b="0" i="0" dirty="0">
                <a:solidFill>
                  <a:srgbClr val="242424"/>
                </a:solidFill>
                <a:effectLst/>
              </a:rPr>
              <a:t> Convert dense research papers into engaging audio summaries</a:t>
            </a:r>
            <a:endParaRPr lang="en-US" sz="3000" b="0" i="0" u="none" strike="noStrike" dirty="0">
              <a:solidFill>
                <a:srgbClr val="242424"/>
              </a:solidFill>
              <a:effectLst/>
            </a:endParaRPr>
          </a:p>
          <a:p>
            <a:pPr lvl="2">
              <a:lnSpc>
                <a:spcPct val="90000"/>
              </a:lnSpc>
            </a:pPr>
            <a:r>
              <a:rPr lang="en-US" sz="3000" b="1" i="0" dirty="0">
                <a:solidFill>
                  <a:srgbClr val="242424"/>
                </a:solidFill>
                <a:effectLst/>
              </a:rPr>
              <a:t>Integration:</a:t>
            </a:r>
            <a:r>
              <a:rPr lang="en-US" sz="3000" b="0" i="0" dirty="0">
                <a:solidFill>
                  <a:srgbClr val="242424"/>
                </a:solidFill>
                <a:effectLst/>
              </a:rPr>
              <a:t> Use Illuminate with Google Classroom to create and assign activities</a:t>
            </a:r>
            <a:endParaRPr lang="en-US" sz="3000" u="none" strike="noStrike" dirty="0">
              <a:solidFill>
                <a:srgbClr val="242424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sz="3000" b="1" i="0" dirty="0">
                <a:solidFill>
                  <a:srgbClr val="242424"/>
                </a:solidFill>
                <a:effectLst/>
              </a:rPr>
              <a:t>Accessibility:</a:t>
            </a:r>
            <a:r>
              <a:rPr lang="en-US" sz="3000" b="0" i="0" dirty="0">
                <a:solidFill>
                  <a:srgbClr val="242424"/>
                </a:solidFill>
                <a:effectLst/>
              </a:rPr>
              <a:t> Make complex content more accessible for students</a:t>
            </a:r>
          </a:p>
          <a:p>
            <a:pPr lvl="1">
              <a:lnSpc>
                <a:spcPct val="90000"/>
              </a:lnSpc>
            </a:pP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1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112ED-7020-5C8A-E497-EE5E5436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Google Illuminate example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864A8-4B57-0271-337E-40CB4D951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https://illuminate.google.com/explore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Google Illuminate window showing Explore, Generate, and My Library &#10;">
            <a:extLst>
              <a:ext uri="{FF2B5EF4-FFF2-40B4-BE49-F238E27FC236}">
                <a16:creationId xmlns:a16="http://schemas.microsoft.com/office/drawing/2014/main" id="{24649C83-AA76-3C53-C16A-ECCC91EA4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543" y="971787"/>
            <a:ext cx="6953577" cy="4589359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09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76B37-4CDB-73F2-F906-7643301F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Generate with Google Illuminate 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E7642-2021-0E75-D332-481E91517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79" y="5189400"/>
            <a:ext cx="4283426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https://illuminate.google.com/create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Google Illuminate Create page ">
            <a:extLst>
              <a:ext uri="{FF2B5EF4-FFF2-40B4-BE49-F238E27FC236}">
                <a16:creationId xmlns:a16="http://schemas.microsoft.com/office/drawing/2014/main" id="{4FEA15BB-8BF6-6BC4-8669-ABC9D0CE9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794" y="464897"/>
            <a:ext cx="6910598" cy="45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8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151F-E7D3-C449-1BB4-D0940B27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My Library in Google Illuminate 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62CE8-134A-57F2-EB19-36FCBCA3B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79" y="5189400"/>
            <a:ext cx="3973736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https://illuminate.google.com/library</a:t>
            </a:r>
            <a:r>
              <a:rPr lang="en-US" sz="16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Google Illuminate My Library page ">
            <a:extLst>
              <a:ext uri="{FF2B5EF4-FFF2-40B4-BE49-F238E27FC236}">
                <a16:creationId xmlns:a16="http://schemas.microsoft.com/office/drawing/2014/main" id="{1E7D0325-3432-4A03-A668-5699EF61E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066" y="368226"/>
            <a:ext cx="6687326" cy="4413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74A32-F68C-7C3B-411C-967CB6103652}"/>
              </a:ext>
            </a:extLst>
          </p:cNvPr>
          <p:cNvSpPr txBox="1"/>
          <p:nvPr/>
        </p:nvSpPr>
        <p:spPr>
          <a:xfrm>
            <a:off x="5832988" y="5087329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D1B20"/>
                </a:solidFill>
                <a:effectLst/>
                <a:latin typeface="Google Sans Flex"/>
                <a:hlinkClick r:id="rId5"/>
              </a:rPr>
              <a:t>Fifth National Climate Assessment (CH11): Agriculture, Food Systems, and Rural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06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0B5F1-9441-DBBF-31E2-E64AD3982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06636-AE5F-EB3A-3AB8-375FD314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Your turn to try Google Illuminate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89AB6-940A-EEE6-8561-ABB3AA6D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5446775" cy="3759253"/>
          </a:xfrm>
        </p:spPr>
        <p:txBody>
          <a:bodyPr>
            <a:normAutofit/>
          </a:bodyPr>
          <a:lstStyle/>
          <a:p>
            <a:r>
              <a:rPr lang="en-US" sz="2400" dirty="0"/>
              <a:t>Is there a paper you would like students to read for the main messages, but you think they might get bogged down by the complexity, length, etc.</a:t>
            </a:r>
          </a:p>
          <a:p>
            <a:r>
              <a:rPr lang="en-US" sz="2400" dirty="0"/>
              <a:t>Go to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https://illuminate.google.com/create</a:t>
            </a:r>
            <a:r>
              <a:rPr lang="en-US" sz="2400" dirty="0"/>
              <a:t> </a:t>
            </a:r>
          </a:p>
          <a:p>
            <a:r>
              <a:rPr lang="en-US" sz="2400" dirty="0"/>
              <a:t>Try to create a Podcast   </a:t>
            </a:r>
          </a:p>
          <a:p>
            <a:endParaRPr lang="en-US" sz="2400" dirty="0"/>
          </a:p>
        </p:txBody>
      </p:sp>
      <p:pic>
        <p:nvPicPr>
          <p:cNvPr id="5" name="Picture 4" descr="Google Illuminate QR code">
            <a:extLst>
              <a:ext uri="{FF2B5EF4-FFF2-40B4-BE49-F238E27FC236}">
                <a16:creationId xmlns:a16="http://schemas.microsoft.com/office/drawing/2014/main" id="{44CFCDF5-1356-382D-CD2A-2B98C4F7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002" y="808450"/>
            <a:ext cx="5252773" cy="5252773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81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1B93-8851-A06D-A808-FF91B9E6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Videos with VISLA is a snap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E7A42-FAFF-9C57-3249-0FF7CB8E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632" y="1553497"/>
            <a:ext cx="10196922" cy="4866968"/>
          </a:xfrm>
        </p:spPr>
        <p:txBody>
          <a:bodyPr>
            <a:normAutofit/>
          </a:bodyPr>
          <a:lstStyle/>
          <a:p>
            <a:r>
              <a:rPr lang="en-US" sz="2400" dirty="0"/>
              <a:t>Visla is an AI tool that helps create professional educational videos from text, scripts, or existing footage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Usages</a:t>
            </a:r>
            <a:r>
              <a:rPr lang="en-US" sz="2400" dirty="0"/>
              <a:t> </a:t>
            </a:r>
          </a:p>
          <a:p>
            <a:pPr lv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Video Creation</a:t>
            </a:r>
            <a:r>
              <a:rPr lang="en-US" sz="2400" dirty="0"/>
              <a:t>: Produce lesson videos, digital storytelling projects, and personalized learning content</a:t>
            </a:r>
          </a:p>
          <a:p>
            <a:pPr lv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Editing Tools: </a:t>
            </a:r>
            <a:r>
              <a:rPr lang="en-US" sz="2400" dirty="0"/>
              <a:t>Use features like </a:t>
            </a:r>
            <a:r>
              <a:rPr lang="en-US" sz="2400" dirty="0" err="1"/>
              <a:t>AutoCut</a:t>
            </a:r>
            <a:r>
              <a:rPr lang="en-US" sz="2400" dirty="0"/>
              <a:t> and AI Summary to create concise and engaging videos</a:t>
            </a:r>
          </a:p>
          <a:p>
            <a:pPr lvl="1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Flipped Classroom</a:t>
            </a:r>
            <a:r>
              <a:rPr lang="en-US" sz="2400" dirty="0"/>
              <a:t>: Implement the flipped classroom model with AI-generated videos</a:t>
            </a:r>
            <a:endParaRPr lang="en-US" sz="1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4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D1674-5243-FABB-FB38-96D4F90FE2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614357" y="310367"/>
            <a:ext cx="3227771" cy="1280890"/>
          </a:xfrm>
        </p:spPr>
        <p:txBody>
          <a:bodyPr/>
          <a:lstStyle/>
          <a:p>
            <a:r>
              <a:rPr lang="en-US" dirty="0"/>
              <a:t>Visla interface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5A01E-B5CF-C5E6-3103-B239A4B1B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907896" y="1540189"/>
            <a:ext cx="8915400" cy="36481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hlinkClick r:id="rId3"/>
              </a:rPr>
              <a:t>https://www.visla.us/</a:t>
            </a:r>
            <a:r>
              <a:rPr lang="en-US" sz="1800" dirty="0"/>
              <a:t> </a:t>
            </a:r>
          </a:p>
          <a:p>
            <a:endParaRPr lang="en-US" dirty="0"/>
          </a:p>
        </p:txBody>
      </p:sp>
      <p:pic>
        <p:nvPicPr>
          <p:cNvPr id="5" name="Picture 4" descr="Visla homepage ">
            <a:extLst>
              <a:ext uri="{FF2B5EF4-FFF2-40B4-BE49-F238E27FC236}">
                <a16:creationId xmlns:a16="http://schemas.microsoft.com/office/drawing/2014/main" id="{095487F0-2D1B-D16E-5177-A24C8FA3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84" y="2821079"/>
            <a:ext cx="5986729" cy="3419300"/>
          </a:xfrm>
          <a:prstGeom prst="rect">
            <a:avLst/>
          </a:prstGeom>
        </p:spPr>
      </p:pic>
      <p:pic>
        <p:nvPicPr>
          <p:cNvPr id="4" name="Picture 3" descr="Visla Create Video page">
            <a:extLst>
              <a:ext uri="{FF2B5EF4-FFF2-40B4-BE49-F238E27FC236}">
                <a16:creationId xmlns:a16="http://schemas.microsoft.com/office/drawing/2014/main" id="{2BE86D22-D261-605F-742A-1740790E0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21078"/>
            <a:ext cx="5930941" cy="34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6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6A7C-9189-52B3-358D-B117904E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Visla: from text to a video </a:t>
            </a:r>
          </a:p>
        </p:txBody>
      </p:sp>
      <p:pic>
        <p:nvPicPr>
          <p:cNvPr id="7" name="Picture 6" descr="Visla script interface ">
            <a:extLst>
              <a:ext uri="{FF2B5EF4-FFF2-40B4-BE49-F238E27FC236}">
                <a16:creationId xmlns:a16="http://schemas.microsoft.com/office/drawing/2014/main" id="{FC217D7D-33A8-EFE2-E40C-578D7033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99" y="2063238"/>
            <a:ext cx="5060101" cy="3070236"/>
          </a:xfrm>
          <a:prstGeom prst="rect">
            <a:avLst/>
          </a:prstGeom>
        </p:spPr>
      </p:pic>
      <p:pic>
        <p:nvPicPr>
          <p:cNvPr id="9" name="Picture 8" descr="Visla interface to change script, B role, etc">
            <a:extLst>
              <a:ext uri="{FF2B5EF4-FFF2-40B4-BE49-F238E27FC236}">
                <a16:creationId xmlns:a16="http://schemas.microsoft.com/office/drawing/2014/main" id="{000ED10F-2E38-A739-35E4-4888C5A0E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000" y="2063238"/>
            <a:ext cx="4839678" cy="31892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779F8D-BED7-D87F-370F-4797EF8A3AAA}"/>
              </a:ext>
            </a:extLst>
          </p:cNvPr>
          <p:cNvSpPr txBox="1"/>
          <p:nvPr/>
        </p:nvSpPr>
        <p:spPr>
          <a:xfrm>
            <a:off x="1688431" y="5410742"/>
            <a:ext cx="8514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Driving Change: Transportation's Role in Climate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230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83D3-1089-D7BC-B5B3-F0E50637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WORKSHOP OBJECTIVES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727B3-B263-B597-7C18-B742F3C9A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 introduce AI tools that can reduce stress, save time, and increase engagement </a:t>
            </a:r>
          </a:p>
          <a:p>
            <a:pPr lvl="1"/>
            <a:r>
              <a:rPr lang="en-US" sz="2800" dirty="0"/>
              <a:t>Chat GPT </a:t>
            </a:r>
          </a:p>
          <a:p>
            <a:pPr lvl="1"/>
            <a:r>
              <a:rPr lang="en-US" sz="2800" dirty="0"/>
              <a:t>Google Illuminate </a:t>
            </a:r>
          </a:p>
          <a:p>
            <a:pPr lvl="1"/>
            <a:r>
              <a:rPr lang="en-US" sz="2800" dirty="0"/>
              <a:t>Visla </a:t>
            </a:r>
          </a:p>
        </p:txBody>
      </p:sp>
    </p:spTree>
    <p:extLst>
      <p:ext uri="{BB962C8B-B14F-4D97-AF65-F5344CB8AC3E}">
        <p14:creationId xmlns:p14="http://schemas.microsoft.com/office/powerpoint/2010/main" val="1730625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978E-A0C7-A431-72D0-7274BCA1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you use VISLA for?</a:t>
            </a:r>
          </a:p>
        </p:txBody>
      </p:sp>
      <p:pic>
        <p:nvPicPr>
          <p:cNvPr id="5" name="Picture 4" descr="Visla QR code&#10;">
            <a:extLst>
              <a:ext uri="{FF2B5EF4-FFF2-40B4-BE49-F238E27FC236}">
                <a16:creationId xmlns:a16="http://schemas.microsoft.com/office/drawing/2014/main" id="{A2360BA7-25BF-0D22-8C57-86EA5726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9" y="1540040"/>
            <a:ext cx="5125453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8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B7E9-B8F1-0515-BCA4-9769349C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851765"/>
          </a:xfrm>
        </p:spPr>
        <p:txBody>
          <a:bodyPr>
            <a:noAutofit/>
          </a:bodyPr>
          <a:lstStyle/>
          <a:p>
            <a:r>
              <a:rPr lang="en-US" sz="4800" dirty="0"/>
              <a:t>Any Questions?</a:t>
            </a: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20F20-E97A-A8E6-B707-DC9C82DD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263" y="2101516"/>
            <a:ext cx="9499349" cy="38097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 Anica Lee, PhD</a:t>
            </a:r>
          </a:p>
          <a:p>
            <a:r>
              <a:rPr lang="en-US" sz="3600" dirty="0">
                <a:hlinkClick r:id="rId3"/>
              </a:rPr>
              <a:t>Anica_d_lee@txstate.edu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8788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614B-F61F-D766-BE3F-9794356F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CHAT GPT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E5032-EF6C-3A11-278B-B1FAA2D8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987" y="1524000"/>
            <a:ext cx="9862625" cy="470989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800" dirty="0"/>
              <a:t>Chat GPT is an AI-powered chatbot developed by OpenAI that can generate human-like text responses based on prompts </a:t>
            </a:r>
          </a:p>
          <a:p>
            <a:pPr lvl="1"/>
            <a:r>
              <a:rPr lang="en-US" sz="3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How to Use Chat GPT for Educational Materials</a:t>
            </a:r>
          </a:p>
          <a:p>
            <a:pPr lvl="2"/>
            <a:r>
              <a:rPr lang="en-US" sz="30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Content Creation:</a:t>
            </a:r>
            <a:r>
              <a:rPr lang="en-US" sz="3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Generate lesson plans, quizzes, and summaries</a:t>
            </a:r>
            <a:endParaRPr lang="en-US" sz="3000" b="0" i="0" u="none" strike="noStrike" dirty="0">
              <a:solidFill>
                <a:srgbClr val="242424"/>
              </a:solidFill>
              <a:effectLst/>
              <a:latin typeface="var(--fontFamilyBase)"/>
            </a:endParaRPr>
          </a:p>
          <a:p>
            <a:pPr lvl="2"/>
            <a:r>
              <a:rPr lang="en-US" sz="3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Research Assistance:</a:t>
            </a:r>
            <a:r>
              <a:rPr lang="en-US" sz="3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Quickly retrieve information and clarify complex concepts</a:t>
            </a:r>
            <a:endParaRPr lang="en-US" sz="3200" u="none" strike="noStrike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2"/>
            <a:r>
              <a:rPr lang="en-US" sz="32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Idea Generation:</a:t>
            </a:r>
            <a:r>
              <a:rPr lang="en-US" sz="3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Brainstorm new teaching methods and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2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4C64-E4F2-E88A-AF2E-39A927350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Formative Assessments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5341E-03D4-066D-D3AC-7D349B5EC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385" y="1905000"/>
            <a:ext cx="9658227" cy="400622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Go to https://</a:t>
            </a:r>
            <a:r>
              <a:rPr lang="en-US" sz="2800" dirty="0" err="1"/>
              <a:t>chatgpt.com</a:t>
            </a:r>
            <a:r>
              <a:rPr lang="en-US" sz="2800" dirty="0"/>
              <a:t>/ </a:t>
            </a:r>
          </a:p>
          <a:p>
            <a:r>
              <a:rPr lang="en-US" sz="2800" dirty="0"/>
              <a:t>Upload materials you wish as a guide (lectures, pdf of a textbook, paper, </a:t>
            </a:r>
            <a:r>
              <a:rPr lang="en-US" sz="2800" dirty="0" err="1"/>
              <a:t>etc</a:t>
            </a:r>
            <a:r>
              <a:rPr lang="en-US" sz="2800" dirty="0"/>
              <a:t>) into the chat </a:t>
            </a:r>
          </a:p>
          <a:p>
            <a:r>
              <a:rPr lang="en-US" sz="2800" dirty="0"/>
              <a:t>Type your prompt explaining what material you are providing, what kind of class this is, and what you want from Chat GPT to create </a:t>
            </a:r>
          </a:p>
          <a:p>
            <a:r>
              <a:rPr lang="en-US" sz="2800" dirty="0"/>
              <a:t>Read the offered answers and choose the one you like, modify as you need to. You can also ask Chat GPT to expand it, add rubrics, etc.</a:t>
            </a:r>
          </a:p>
        </p:txBody>
      </p:sp>
    </p:spTree>
    <p:extLst>
      <p:ext uri="{BB962C8B-B14F-4D97-AF65-F5344CB8AC3E}">
        <p14:creationId xmlns:p14="http://schemas.microsoft.com/office/powerpoint/2010/main" val="428713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15CB-8372-3F83-730A-53E32B3F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GPT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918C7-9EAD-C4F0-2B84-246EB5DD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Prompt</a:t>
            </a:r>
            <a:r>
              <a:rPr lang="en-US" sz="2800" dirty="0"/>
              <a:t>: Here is my lecture for Intro Biology. Students use it as a "textbook". These students are non-majors. This is an online, asynchronous class. I would like you to  create 3 formative assignments that students can complete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64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753BB-6F2D-596A-E8D3-CCBD7E55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Chat GPT output #1 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ssignment #1 by Chat GPT">
            <a:extLst>
              <a:ext uri="{FF2B5EF4-FFF2-40B4-BE49-F238E27FC236}">
                <a16:creationId xmlns:a16="http://schemas.microsoft.com/office/drawing/2014/main" id="{A8CE2C2A-2E41-873B-397D-F8F1350BD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945" y="228600"/>
            <a:ext cx="6600447" cy="63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1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7D2B0-F860-2066-DEF7-E4F74286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Chat GPT Output #2</a:t>
            </a: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ssignment #2 by Chat GPT">
            <a:extLst>
              <a:ext uri="{FF2B5EF4-FFF2-40B4-BE49-F238E27FC236}">
                <a16:creationId xmlns:a16="http://schemas.microsoft.com/office/drawing/2014/main" id="{DE6B057F-B419-6FE8-4560-78D87DB99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381" y="228600"/>
            <a:ext cx="6385598" cy="62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61AB0-6CF8-C155-775E-5E7D7369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Chat GPT Output #3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ssignment #3 by Chat GPT&#10;">
            <a:extLst>
              <a:ext uri="{FF2B5EF4-FFF2-40B4-BE49-F238E27FC236}">
                <a16:creationId xmlns:a16="http://schemas.microsoft.com/office/drawing/2014/main" id="{87B00ADA-F738-B0C8-C181-FE495DE4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4" y="228600"/>
            <a:ext cx="6475398" cy="63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7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8DAC-F5A5-2F00-DB38-19C91EBA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47910"/>
            <a:ext cx="10007600" cy="1280890"/>
          </a:xfrm>
        </p:spPr>
        <p:txBody>
          <a:bodyPr/>
          <a:lstStyle/>
          <a:p>
            <a:r>
              <a:rPr lang="en-US" dirty="0"/>
              <a:t>What if I wanted a Group Assignment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B31C4-FDCC-9F4C-10FE-132C7317D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Prompt: can you add 2 potential group assignments </a:t>
            </a:r>
          </a:p>
          <a:p>
            <a:r>
              <a:rPr lang="en-US" sz="3200" dirty="0"/>
              <a:t>Answer: Certainly! Here are two additional formative </a:t>
            </a:r>
            <a:r>
              <a:rPr lang="en-US" sz="3200" b="1" dirty="0"/>
              <a:t>group assignments</a:t>
            </a:r>
            <a:r>
              <a:rPr lang="en-US" sz="3200" dirty="0"/>
              <a:t> based on your Chapter 1 lecture, suitable for asynchronous collaboration online: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715154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DA25778987B49904748989B71BBF1" ma:contentTypeVersion="12" ma:contentTypeDescription="Create a new document." ma:contentTypeScope="" ma:versionID="6b7168fe2e33c77cd706ba4fd9d41304">
  <xsd:schema xmlns:xsd="http://www.w3.org/2001/XMLSchema" xmlns:xs="http://www.w3.org/2001/XMLSchema" xmlns:p="http://schemas.microsoft.com/office/2006/metadata/properties" xmlns:ns2="a5dec8c7-2293-4b9d-923a-eeb92ea94417" xmlns:ns3="39847b0b-0d4f-4f69-879a-579af13e8294" targetNamespace="http://schemas.microsoft.com/office/2006/metadata/properties" ma:root="true" ma:fieldsID="0239a2393a2454cdbdf4dbc49dbd40ef" ns2:_="" ns3:_="">
    <xsd:import namespace="a5dec8c7-2293-4b9d-923a-eeb92ea94417"/>
    <xsd:import namespace="39847b0b-0d4f-4f69-879a-579af13e82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ProposalNumbe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ec8c7-2293-4b9d-923a-eeb92ea94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roposalNumber" ma:index="12" nillable="true" ma:displayName="Proposal Number" ma:format="Dropdown" ma:internalName="ProposalNumber">
      <xsd:simpleType>
        <xsd:restriction base="dms:Text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3a692e8-e48a-48e7-a779-d106e04dcf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47b0b-0d4f-4f69-879a-579af13e829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2bc27be-8ab7-4c6b-8707-4da18f6caf40}" ma:internalName="TaxCatchAll" ma:showField="CatchAllData" ma:web="39847b0b-0d4f-4f69-879a-579af13e82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dec8c7-2293-4b9d-923a-eeb92ea94417">
      <Terms xmlns="http://schemas.microsoft.com/office/infopath/2007/PartnerControls"/>
    </lcf76f155ced4ddcb4097134ff3c332f>
    <ProposalNumber xmlns="a5dec8c7-2293-4b9d-923a-eeb92ea94417" xsi:nil="true"/>
    <TaxCatchAll xmlns="39847b0b-0d4f-4f69-879a-579af13e8294" xsi:nil="true"/>
  </documentManagement>
</p:properties>
</file>

<file path=customXml/itemProps1.xml><?xml version="1.0" encoding="utf-8"?>
<ds:datastoreItem xmlns:ds="http://schemas.openxmlformats.org/officeDocument/2006/customXml" ds:itemID="{49823C51-C0F7-4A91-860E-93878DC891D6}"/>
</file>

<file path=customXml/itemProps2.xml><?xml version="1.0" encoding="utf-8"?>
<ds:datastoreItem xmlns:ds="http://schemas.openxmlformats.org/officeDocument/2006/customXml" ds:itemID="{E2662CE9-D1D5-49E5-B0F2-DF060E08C7C5}"/>
</file>

<file path=customXml/itemProps3.xml><?xml version="1.0" encoding="utf-8"?>
<ds:datastoreItem xmlns:ds="http://schemas.openxmlformats.org/officeDocument/2006/customXml" ds:itemID="{B8B1D781-B541-4AED-B6B8-AD27597CB2F8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1234</TotalTime>
  <Words>629</Words>
  <Application>Microsoft Macintosh PowerPoint</Application>
  <PresentationFormat>Widescreen</PresentationFormat>
  <Paragraphs>86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Century Gothic</vt:lpstr>
      <vt:lpstr>Google Sans Flex</vt:lpstr>
      <vt:lpstr>Segoe UI</vt:lpstr>
      <vt:lpstr>Times New Roman</vt:lpstr>
      <vt:lpstr>var(--fontFamilyBase)</vt:lpstr>
      <vt:lpstr>Wingdings 3</vt:lpstr>
      <vt:lpstr>Wisp</vt:lpstr>
      <vt:lpstr>AI magic: crafting student-friendly content with ease </vt:lpstr>
      <vt:lpstr>WORKSHOP OBJECTIVES  </vt:lpstr>
      <vt:lpstr>CHAT GPT</vt:lpstr>
      <vt:lpstr>Create Formative Assessments </vt:lpstr>
      <vt:lpstr>Chat GPT example</vt:lpstr>
      <vt:lpstr>Chat GPT output #1 </vt:lpstr>
      <vt:lpstr>Chat GPT Output #2</vt:lpstr>
      <vt:lpstr>Chat GPT Output #3</vt:lpstr>
      <vt:lpstr>What if I wanted a Group Assignment </vt:lpstr>
      <vt:lpstr>Chat GPT Output #4</vt:lpstr>
      <vt:lpstr>Your turn</vt:lpstr>
      <vt:lpstr>Google Illuminate </vt:lpstr>
      <vt:lpstr>Google Illuminate example </vt:lpstr>
      <vt:lpstr>Generate with Google Illuminate </vt:lpstr>
      <vt:lpstr>My Library in Google Illuminate </vt:lpstr>
      <vt:lpstr>Your turn to try Google Illuminate </vt:lpstr>
      <vt:lpstr>Making Videos with VISLA is a snap</vt:lpstr>
      <vt:lpstr>Visla interface </vt:lpstr>
      <vt:lpstr>Visla: from text to a video </vt:lpstr>
      <vt:lpstr>What would you use VISLA for?</vt:lpstr>
      <vt:lpstr>Any Questions?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Lee, Anica</dc:creator>
  <cp:lastModifiedBy>Lee, Anica</cp:lastModifiedBy>
  <cp:revision>13</cp:revision>
  <dcterms:created xsi:type="dcterms:W3CDTF">2025-03-25T15:32:13Z</dcterms:created>
  <dcterms:modified xsi:type="dcterms:W3CDTF">2025-03-27T02:08:15Z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0x010100F1DDA25778987B49904748989B71BBF1</vt:lpwstr>
  </property>
</Properties>
</file>